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Space Grotesk Light"/>
      <p:regular r:id="rId29"/>
      <p:bold r:id="rId30"/>
    </p:embeddedFont>
    <p:embeddedFont>
      <p:font typeface="Space Grotesk Medium"/>
      <p:regular r:id="rId31"/>
      <p:bold r:id="rId32"/>
    </p:embeddedFont>
    <p:embeddedFont>
      <p:font typeface="Space Grotesk SemiBold"/>
      <p:regular r:id="rId33"/>
      <p:bold r:id="rId34"/>
    </p:embeddedFont>
    <p:embeddedFont>
      <p:font typeface="Space Grotesk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aceGrotesk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aceGroteskMedium-regular.fntdata"/><Relationship Id="rId30" Type="http://schemas.openxmlformats.org/officeDocument/2006/relationships/font" Target="fonts/SpaceGroteskLight-bold.fntdata"/><Relationship Id="rId11" Type="http://schemas.openxmlformats.org/officeDocument/2006/relationships/slide" Target="slides/slide6.xml"/><Relationship Id="rId33" Type="http://schemas.openxmlformats.org/officeDocument/2006/relationships/font" Target="fonts/SpaceGroteskSemiBold-regular.fntdata"/><Relationship Id="rId10" Type="http://schemas.openxmlformats.org/officeDocument/2006/relationships/slide" Target="slides/slide5.xml"/><Relationship Id="rId32" Type="http://schemas.openxmlformats.org/officeDocument/2006/relationships/font" Target="fonts/SpaceGroteskMedium-bold.fntdata"/><Relationship Id="rId13" Type="http://schemas.openxmlformats.org/officeDocument/2006/relationships/slide" Target="slides/slide8.xml"/><Relationship Id="rId35" Type="http://schemas.openxmlformats.org/officeDocument/2006/relationships/font" Target="fonts/SpaceGrotesk-regular.fntdata"/><Relationship Id="rId12" Type="http://schemas.openxmlformats.org/officeDocument/2006/relationships/slide" Target="slides/slide7.xml"/><Relationship Id="rId34" Type="http://schemas.openxmlformats.org/officeDocument/2006/relationships/font" Target="fonts/SpaceGroteskSemiBo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SpaceGrotesk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e3b3be15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e3b3be15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e3b3be15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e3b3be15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- maya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e3b3be15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e3b3be15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- harish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e3b3be15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e3b3be15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 - maya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d6dc8482f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d6dc8482f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d3a19474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d3a1947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d3a19474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d3a19474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d3a19474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d3a19474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e3b3be15c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e3b3be15c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d77e8dad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d77e8dad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Rectangular - maya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d5cbbc93fe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d5cbbc93fe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e3b3be15c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e3b3be15c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- harish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e3b3be15c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e3b3be15c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Answer: front sweep - better for structural stability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5cbbc93fe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d5cbbc93fe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e3b3be15ce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e3b3be15ce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d77e8dad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d77e8dad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d5cbbc93fe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d5cbbc93fe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b69ccf8a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b69ccf8a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b69ccf8a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b69ccf8a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b69ccf8a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b69ccf8a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d5cbbc93fe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d5cbbc93fe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d5cbbc93fe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d5cbbc93fe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/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louds only">
  <p:cSld name="BLANK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5" name="Google Shape;87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6" name="Google Shape;8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4"/>
          <p:cNvSpPr/>
          <p:nvPr/>
        </p:nvSpPr>
        <p:spPr>
          <a:xfrm rot="10800000">
            <a:off x="478120" y="499499"/>
            <a:ext cx="3891580" cy="4389451"/>
          </a:xfrm>
          <a:custGeom>
            <a:rect b="b" l="l" r="r" t="t"/>
            <a:pathLst>
              <a:path extrusionOk="0" h="513236" w="873041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4"/>
          <p:cNvSpPr/>
          <p:nvPr/>
        </p:nvSpPr>
        <p:spPr>
          <a:xfrm>
            <a:off x="359638" y="371200"/>
            <a:ext cx="3869146" cy="4400299"/>
          </a:xfrm>
          <a:custGeom>
            <a:rect b="b" l="l" r="r" t="t"/>
            <a:pathLst>
              <a:path extrusionOk="0" h="1953518" w="1717712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4"/>
          <p:cNvSpPr txBox="1"/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2" name="Google Shape;882;p14"/>
          <p:cNvSpPr txBox="1"/>
          <p:nvPr>
            <p:ph idx="1" type="body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83" name="Google Shape;883;p1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14"/>
          <p:cNvSpPr/>
          <p:nvPr/>
        </p:nvSpPr>
        <p:spPr>
          <a:xfrm rot="5400000">
            <a:off x="3614542" y="2581686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4"/>
          <p:cNvSpPr/>
          <p:nvPr/>
        </p:nvSpPr>
        <p:spPr>
          <a:xfrm rot="5400000">
            <a:off x="4155556" y="352287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4"/>
          <p:cNvSpPr/>
          <p:nvPr/>
        </p:nvSpPr>
        <p:spPr>
          <a:xfrm rot="10800000">
            <a:off x="542537" y="4490175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4"/>
          <p:cNvSpPr/>
          <p:nvPr/>
        </p:nvSpPr>
        <p:spPr>
          <a:xfrm rot="5130764">
            <a:off x="247642" y="411835"/>
            <a:ext cx="745888" cy="775329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4"/>
          <p:cNvSpPr/>
          <p:nvPr/>
        </p:nvSpPr>
        <p:spPr>
          <a:xfrm>
            <a:off x="2994774" y="300554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4"/>
          <p:cNvSpPr/>
          <p:nvPr/>
        </p:nvSpPr>
        <p:spPr>
          <a:xfrm>
            <a:off x="1495696" y="4628071"/>
            <a:ext cx="851649" cy="155161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4"/>
          <p:cNvSpPr/>
          <p:nvPr/>
        </p:nvSpPr>
        <p:spPr>
          <a:xfrm rot="10800000">
            <a:off x="545766" y="4680253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2" name="Google Shape;212;p3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/>
          <p:nvPr>
            <p:ph idx="1" type="body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rotWithShape="0" algn="bl" dir="5400000" dist="9525">
              <a:schemeClr val="dk1">
                <a:alpha val="38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➢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406400" lvl="1" marL="914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▻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406400" lvl="2" marL="1371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40640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●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406400" lvl="4" marL="22860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○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406400" lvl="5" marL="27432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406400" lvl="6" marL="3200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●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406400" lvl="7" marL="3657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○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406400" lvl="8" marL="4114800" rtl="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13" name="Google Shape;313;p4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2" name="Google Shape;392;p5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indent="-368300" lvl="1" marL="9144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indent="-368300" lvl="2" marL="13716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93" name="Google Shape;393;p5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2" name="Google Shape;472;p6"/>
          <p:cNvSpPr txBox="1"/>
          <p:nvPr>
            <p:ph idx="1" type="body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3" name="Google Shape;473;p6"/>
          <p:cNvSpPr txBox="1"/>
          <p:nvPr>
            <p:ph idx="2" type="body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4" name="Google Shape;474;p6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/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2" name="Google Shape;542;p7"/>
          <p:cNvSpPr txBox="1"/>
          <p:nvPr>
            <p:ph idx="1" type="body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3" name="Google Shape;543;p7"/>
          <p:cNvSpPr txBox="1"/>
          <p:nvPr>
            <p:ph idx="2" type="body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4" name="Google Shape;544;p7"/>
          <p:cNvSpPr txBox="1"/>
          <p:nvPr>
            <p:ph idx="3" type="body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5" name="Google Shape;545;p7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4" name="Google Shape;624;p8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louds only">
  <p:cSld name="TITLE_ONLY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9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0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73" name="Google Shape;673;p10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p10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682" name="Google Shape;682;p10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3" name="Google Shape;683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84" name="Google Shape;684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92" name="Google Shape;692;p10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693" name="Google Shape;693;p10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4" name="Google Shape;694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95" name="Google Shape;695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3" name="Google Shape;703;p10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04" name="Google Shape;704;p10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5" name="Google Shape;705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6" name="Google Shape;706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14" name="Google Shape;714;p10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15" name="Google Shape;715;p10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4" name="Google Shape;734;p10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0" name="Google Shape;740;p10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748" name="Google Shape;748;p10"/>
          <p:cNvSpPr txBox="1"/>
          <p:nvPr>
            <p:ph idx="1" type="body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49" name="Google Shape;749;p10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indent="-3683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indent="-3683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indent="-3683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indent="-3683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indent="-3683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indent="-3683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indent="-3683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indent="-3683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ad.onshape.com/documents/15b07ac3b5400ba17809fac9/w/3f95870b4590d178e3d7b622/e/77c4d46739641c963e574f82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forms.gle/bww5g2DwMz5qFCe3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the Wing</a:t>
            </a:r>
            <a:endParaRPr/>
          </a:p>
        </p:txBody>
      </p:sp>
      <p:sp>
        <p:nvSpPr>
          <p:cNvPr id="896" name="Google Shape;896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airfoils, lift/drag, and more!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4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961" name="Google Shape;961;p24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5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purpose of a spar? </a:t>
            </a:r>
            <a:endParaRPr/>
          </a:p>
        </p:txBody>
      </p:sp>
      <p:sp>
        <p:nvSpPr>
          <p:cNvPr id="967" name="Google Shape;967;p25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Reduce drag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Give structure to the wing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Increase lift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Tilt the plane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aileron control?</a:t>
            </a:r>
            <a:endParaRPr/>
          </a:p>
        </p:txBody>
      </p:sp>
      <p:sp>
        <p:nvSpPr>
          <p:cNvPr id="973" name="Google Shape;973;p26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Roll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Tilt/Pitch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Yaw</a:t>
            </a:r>
            <a:endParaRPr/>
          </a:p>
        </p:txBody>
      </p:sp>
      <p:pic>
        <p:nvPicPr>
          <p:cNvPr id="974" name="Google Shape;9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548" y="1122597"/>
            <a:ext cx="5158374" cy="38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7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ribs? </a:t>
            </a:r>
            <a:endParaRPr/>
          </a:p>
        </p:txBody>
      </p:sp>
      <p:sp>
        <p:nvSpPr>
          <p:cNvPr id="980" name="Google Shape;980;p27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Lift generators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Roll controllers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Extruded airfoils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Both a &amp; 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8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</a:t>
            </a:r>
            <a:endParaRPr/>
          </a:p>
        </p:txBody>
      </p:sp>
      <p:sp>
        <p:nvSpPr>
          <p:cNvPr id="986" name="Google Shape;986;p28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2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 Ratio</a:t>
            </a:r>
            <a:endParaRPr/>
          </a:p>
        </p:txBody>
      </p:sp>
      <p:sp>
        <p:nvSpPr>
          <p:cNvPr id="992" name="Google Shape;992;p29"/>
          <p:cNvSpPr txBox="1"/>
          <p:nvPr>
            <p:ph idx="1" type="body"/>
          </p:nvPr>
        </p:nvSpPr>
        <p:spPr>
          <a:xfrm>
            <a:off x="855300" y="1553825"/>
            <a:ext cx="50805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thin/fat a wing is (high aspect ratio = thin)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Induced Drag</a:t>
            </a:r>
            <a:r>
              <a:rPr lang="en"/>
              <a:t>: air trying to curl around the tip of a wing</a:t>
            </a:r>
            <a:endParaRPr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Most is generated this way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Higher, less drag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However, high aspect ratio wings are also harder to make safe</a:t>
            </a:r>
            <a:endParaRPr/>
          </a:p>
        </p:txBody>
      </p:sp>
      <p:pic>
        <p:nvPicPr>
          <p:cNvPr id="993" name="Google Shape;9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100" y="1499175"/>
            <a:ext cx="3451901" cy="21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0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Sweep</a:t>
            </a:r>
            <a:endParaRPr/>
          </a:p>
        </p:txBody>
      </p:sp>
      <p:sp>
        <p:nvSpPr>
          <p:cNvPr id="999" name="Google Shape;999;p30"/>
          <p:cNvSpPr txBox="1"/>
          <p:nvPr>
            <p:ph idx="1" type="body"/>
          </p:nvPr>
        </p:nvSpPr>
        <p:spPr>
          <a:xfrm>
            <a:off x="855300" y="1553825"/>
            <a:ext cx="41382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Wings slanted forward or back</a:t>
            </a:r>
            <a:endParaRPr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Swept wings are better for transonic aircraft, front swept is good for structural stability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Our wing is no sweep because it’s the simplest</a:t>
            </a:r>
            <a:endParaRPr/>
          </a:p>
        </p:txBody>
      </p:sp>
      <p:pic>
        <p:nvPicPr>
          <p:cNvPr id="1000" name="Google Shape;1000;p30"/>
          <p:cNvPicPr preferRelativeResize="0"/>
          <p:nvPr/>
        </p:nvPicPr>
        <p:blipFill rotWithShape="1">
          <a:blip r:embed="rId3">
            <a:alphaModFix/>
          </a:blip>
          <a:srcRect b="0" l="0" r="66527" t="0"/>
          <a:stretch/>
        </p:blipFill>
        <p:spPr>
          <a:xfrm>
            <a:off x="5497133" y="1243275"/>
            <a:ext cx="2764625" cy="34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1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Wing Shape</a:t>
            </a:r>
            <a:endParaRPr/>
          </a:p>
        </p:txBody>
      </p:sp>
      <p:sp>
        <p:nvSpPr>
          <p:cNvPr id="1006" name="Google Shape;1006;p31"/>
          <p:cNvSpPr txBox="1"/>
          <p:nvPr>
            <p:ph idx="1" type="body"/>
          </p:nvPr>
        </p:nvSpPr>
        <p:spPr>
          <a:xfrm>
            <a:off x="343225" y="1531500"/>
            <a:ext cx="56595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Rectangular (our wing)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Simple, lots of induced drag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Trapezoidal (</a:t>
            </a:r>
            <a:r>
              <a:rPr lang="en"/>
              <a:t>commercial</a:t>
            </a:r>
            <a:r>
              <a:rPr lang="en"/>
              <a:t> </a:t>
            </a:r>
            <a:r>
              <a:rPr lang="en"/>
              <a:t>aircraft</a:t>
            </a:r>
            <a:r>
              <a:rPr lang="en"/>
              <a:t>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Simplish, less induced drag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Elliptical (rounded tips)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Theoretically 0% induced drag, very hard to manufacture</a:t>
            </a:r>
            <a:endParaRPr/>
          </a:p>
        </p:txBody>
      </p:sp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275" y="235525"/>
            <a:ext cx="2810025" cy="2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374562" y="2214037"/>
            <a:ext cx="2376475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2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1014" name="Google Shape;1014;p32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3"/>
          <p:cNvSpPr txBox="1"/>
          <p:nvPr>
            <p:ph type="title"/>
          </p:nvPr>
        </p:nvSpPr>
        <p:spPr>
          <a:xfrm>
            <a:off x="623725" y="2688625"/>
            <a:ext cx="2460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shape of this wing? </a:t>
            </a:r>
            <a:endParaRPr/>
          </a:p>
        </p:txBody>
      </p:sp>
      <p:pic>
        <p:nvPicPr>
          <p:cNvPr id="1020" name="Google Shape;10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376" y="152400"/>
            <a:ext cx="5408224" cy="50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Icebreaker - 2 mins</a:t>
            </a:r>
            <a:endParaRPr/>
          </a:p>
        </p:txBody>
      </p:sp>
      <p:sp>
        <p:nvSpPr>
          <p:cNvPr id="902" name="Google Shape;902;p16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Dig around on </a:t>
            </a:r>
            <a:r>
              <a:rPr lang="en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wing CAD model</a:t>
            </a:r>
            <a:endParaRPr>
              <a:solidFill>
                <a:schemeClr val="accent4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come up with 1 thing that you want more information on OR a question on the design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4"/>
          <p:cNvSpPr txBox="1"/>
          <p:nvPr>
            <p:ph type="title"/>
          </p:nvPr>
        </p:nvSpPr>
        <p:spPr>
          <a:xfrm>
            <a:off x="855300" y="12626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benefits of high aspect ratios? </a:t>
            </a:r>
            <a:endParaRPr/>
          </a:p>
        </p:txBody>
      </p:sp>
      <p:sp>
        <p:nvSpPr>
          <p:cNvPr id="1026" name="Google Shape;1026;p34"/>
          <p:cNvSpPr txBox="1"/>
          <p:nvPr>
            <p:ph idx="1" type="body"/>
          </p:nvPr>
        </p:nvSpPr>
        <p:spPr>
          <a:xfrm>
            <a:off x="855300" y="19804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Higher</a:t>
            </a:r>
            <a:r>
              <a:rPr lang="en"/>
              <a:t> lift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More structurally stable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Lower drag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Easier to control</a:t>
            </a:r>
            <a:endParaRPr/>
          </a:p>
        </p:txBody>
      </p:sp>
      <p:pic>
        <p:nvPicPr>
          <p:cNvPr id="1027" name="Google Shape;10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724" y="1750082"/>
            <a:ext cx="4171125" cy="260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35"/>
          <p:cNvSpPr txBox="1"/>
          <p:nvPr>
            <p:ph type="title"/>
          </p:nvPr>
        </p:nvSpPr>
        <p:spPr>
          <a:xfrm>
            <a:off x="855300" y="1157525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sweep is this, and why do planes use it? </a:t>
            </a:r>
            <a:endParaRPr/>
          </a:p>
        </p:txBody>
      </p:sp>
      <p:pic>
        <p:nvPicPr>
          <p:cNvPr id="1033" name="Google Shape;10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127" y="1652800"/>
            <a:ext cx="5533251" cy="3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 activity</a:t>
            </a:r>
            <a:endParaRPr/>
          </a:p>
        </p:txBody>
      </p:sp>
      <p:sp>
        <p:nvSpPr>
          <p:cNvPr id="1039" name="Google Shape;1039;p36"/>
          <p:cNvSpPr txBox="1"/>
          <p:nvPr>
            <p:ph idx="1" type="body"/>
          </p:nvPr>
        </p:nvSpPr>
        <p:spPr>
          <a:xfrm>
            <a:off x="855300" y="1553825"/>
            <a:ext cx="6240900" cy="32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Spend 3 mins researching one of these and explain it to the rest of the group</a:t>
            </a:r>
            <a:endParaRPr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Chord line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Camber line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Leading edge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Trailing edge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Wing span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7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Feedback Form</a:t>
            </a:r>
            <a:endParaRPr/>
          </a:p>
        </p:txBody>
      </p:sp>
      <p:sp>
        <p:nvSpPr>
          <p:cNvPr id="1045" name="Google Shape;1045;p37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7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08" name="Google Shape;908;p17"/>
          <p:cNvSpPr txBox="1"/>
          <p:nvPr>
            <p:ph idx="1" type="body"/>
          </p:nvPr>
        </p:nvSpPr>
        <p:spPr>
          <a:xfrm>
            <a:off x="855300" y="1553825"/>
            <a:ext cx="6240900" cy="26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 — Ice-Breaker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10 min — parts of a wing + trivia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10 min — Definitions + trivia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5 min — Definition Activity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8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the Wing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</a:t>
            </a:r>
            <a:endParaRPr/>
          </a:p>
        </p:txBody>
      </p:sp>
      <p:sp>
        <p:nvSpPr>
          <p:cNvPr id="919" name="Google Shape;919;p19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 spar is the main structural point of the wing, kind of like our spine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Runs vertically along the wing, from the fuselage to the wingtip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There is generally 1 spar per wing, but sometimes there are 2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625" y="1553824"/>
            <a:ext cx="2271000" cy="17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0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Ribs</a:t>
            </a:r>
            <a:endParaRPr/>
          </a:p>
        </p:txBody>
      </p:sp>
      <p:sp>
        <p:nvSpPr>
          <p:cNvPr id="926" name="Google Shape;926;p20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</a:t>
            </a:r>
            <a:r>
              <a:rPr lang="en"/>
              <a:t>ross pieces</a:t>
            </a:r>
            <a:r>
              <a:rPr lang="en"/>
              <a:t> in the wing - run horizontally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Ribs are attached to the spar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Generate the lift + support the wing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Specific shape called “airfoil”</a:t>
            </a:r>
            <a:endParaRPr/>
          </a:p>
        </p:txBody>
      </p:sp>
      <p:pic>
        <p:nvPicPr>
          <p:cNvPr id="927" name="Google Shape;927;p20"/>
          <p:cNvPicPr preferRelativeResize="0"/>
          <p:nvPr/>
        </p:nvPicPr>
        <p:blipFill rotWithShape="1">
          <a:blip r:embed="rId3">
            <a:alphaModFix/>
          </a:blip>
          <a:srcRect b="0" l="2699" r="1560" t="0"/>
          <a:stretch/>
        </p:blipFill>
        <p:spPr>
          <a:xfrm>
            <a:off x="194663" y="3363150"/>
            <a:ext cx="8754675" cy="13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1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Aileron</a:t>
            </a:r>
            <a:endParaRPr/>
          </a:p>
        </p:txBody>
      </p:sp>
      <p:sp>
        <p:nvSpPr>
          <p:cNvPr id="933" name="Google Shape;933;p21"/>
          <p:cNvSpPr txBox="1"/>
          <p:nvPr>
            <p:ph idx="1" type="body"/>
          </p:nvPr>
        </p:nvSpPr>
        <p:spPr>
          <a:xfrm>
            <a:off x="855300" y="16635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A moving part the wings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Used by the </a:t>
            </a:r>
            <a:r>
              <a:rPr lang="en"/>
              <a:t>pilot</a:t>
            </a:r>
            <a:r>
              <a:rPr lang="en"/>
              <a:t> to control the roll of the plane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Increases angle of attack, so one side produces more lift than the other side, and the plane tilts. (Also increases drag)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DO NOT CONFUSE WITH FLAPS (Flaps use drag to slow plane to a stop while landing)</a:t>
            </a:r>
            <a:endParaRPr/>
          </a:p>
        </p:txBody>
      </p:sp>
      <p:pic>
        <p:nvPicPr>
          <p:cNvPr id="934" name="Google Shape;934;p21"/>
          <p:cNvPicPr preferRelativeResize="0"/>
          <p:nvPr/>
        </p:nvPicPr>
        <p:blipFill rotWithShape="1">
          <a:blip r:embed="rId3">
            <a:alphaModFix/>
          </a:blip>
          <a:srcRect b="14376" l="8475" r="0" t="0"/>
          <a:stretch/>
        </p:blipFill>
        <p:spPr>
          <a:xfrm>
            <a:off x="6449825" y="16425"/>
            <a:ext cx="2694175" cy="20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2"/>
          <p:cNvSpPr txBox="1"/>
          <p:nvPr>
            <p:ph type="title"/>
          </p:nvPr>
        </p:nvSpPr>
        <p:spPr>
          <a:xfrm>
            <a:off x="686550" y="1413375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Airfoils</a:t>
            </a:r>
            <a:endParaRPr/>
          </a:p>
        </p:txBody>
      </p:sp>
      <p:sp>
        <p:nvSpPr>
          <p:cNvPr id="940" name="Google Shape;940;p22"/>
          <p:cNvSpPr txBox="1"/>
          <p:nvPr>
            <p:ph idx="1" type="body"/>
          </p:nvPr>
        </p:nvSpPr>
        <p:spPr>
          <a:xfrm>
            <a:off x="367025" y="1906125"/>
            <a:ext cx="6438900" cy="30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 side view of a wing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produces lift and drag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remember, lift is an upward force and drag slows the wing down, backwards force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There are lots of different airfoil shapes, each has different uses/benefits</a:t>
            </a:r>
            <a:endParaRPr/>
          </a:p>
        </p:txBody>
      </p:sp>
      <p:pic>
        <p:nvPicPr>
          <p:cNvPr id="941" name="Google Shape;9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875" y="1075825"/>
            <a:ext cx="4991926" cy="11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2"/>
          <p:cNvSpPr/>
          <p:nvPr/>
        </p:nvSpPr>
        <p:spPr>
          <a:xfrm>
            <a:off x="4342550" y="336275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2"/>
          <p:cNvSpPr/>
          <p:nvPr/>
        </p:nvSpPr>
        <p:spPr>
          <a:xfrm>
            <a:off x="5212900" y="336275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22"/>
          <p:cNvSpPr/>
          <p:nvPr/>
        </p:nvSpPr>
        <p:spPr>
          <a:xfrm>
            <a:off x="6029675" y="458925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2"/>
          <p:cNvSpPr/>
          <p:nvPr/>
        </p:nvSpPr>
        <p:spPr>
          <a:xfrm>
            <a:off x="6742925" y="589900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22"/>
          <p:cNvSpPr txBox="1"/>
          <p:nvPr/>
        </p:nvSpPr>
        <p:spPr>
          <a:xfrm>
            <a:off x="7332200" y="497000"/>
            <a:ext cx="103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highlight>
                  <a:srgbClr val="D9EAD3"/>
                </a:highlight>
                <a:latin typeface="Space Grotesk"/>
                <a:ea typeface="Space Grotesk"/>
                <a:cs typeface="Space Grotesk"/>
                <a:sym typeface="Space Grotesk"/>
              </a:rPr>
              <a:t>Lift</a:t>
            </a:r>
            <a:endParaRPr b="1" sz="3600">
              <a:highlight>
                <a:srgbClr val="D9EAD3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47" name="Google Shape;947;p22"/>
          <p:cNvSpPr/>
          <p:nvPr/>
        </p:nvSpPr>
        <p:spPr>
          <a:xfrm>
            <a:off x="8018000" y="1354250"/>
            <a:ext cx="7608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22"/>
          <p:cNvSpPr/>
          <p:nvPr/>
        </p:nvSpPr>
        <p:spPr>
          <a:xfrm>
            <a:off x="6863100" y="1956700"/>
            <a:ext cx="7608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22"/>
          <p:cNvSpPr/>
          <p:nvPr/>
        </p:nvSpPr>
        <p:spPr>
          <a:xfrm>
            <a:off x="7969200" y="2179525"/>
            <a:ext cx="7608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22"/>
          <p:cNvSpPr txBox="1"/>
          <p:nvPr/>
        </p:nvSpPr>
        <p:spPr>
          <a:xfrm>
            <a:off x="7032150" y="2511550"/>
            <a:ext cx="129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highlight>
                  <a:srgbClr val="F4CCCC"/>
                </a:highlight>
                <a:latin typeface="Space Grotesk"/>
                <a:ea typeface="Space Grotesk"/>
                <a:cs typeface="Space Grotesk"/>
                <a:sym typeface="Space Grotesk"/>
              </a:rPr>
              <a:t>Drag</a:t>
            </a:r>
            <a:endParaRPr b="1" sz="3600">
              <a:highlight>
                <a:srgbClr val="F4CCCC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23"/>
          <p:cNvPicPr preferRelativeResize="0"/>
          <p:nvPr/>
        </p:nvPicPr>
        <p:blipFill rotWithShape="1">
          <a:blip r:embed="rId3">
            <a:alphaModFix/>
          </a:blip>
          <a:srcRect b="10055" l="0" r="0" t="10389"/>
          <a:stretch/>
        </p:blipFill>
        <p:spPr>
          <a:xfrm>
            <a:off x="528700" y="0"/>
            <a:ext cx="80865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